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2"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3" y="1122363"/>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6" y="4168708"/>
            <a:ext cx="9144000" cy="1655762"/>
          </a:xfrm>
        </p:spPr>
        <p:txBody>
          <a:bodyPr/>
          <a:lstStyle/>
          <a:p>
            <a:r>
              <a:rPr lang="en-US" dirty="0" smtClean="0">
                <a:solidFill>
                  <a:schemeClr val="accent6">
                    <a:lumMod val="75000"/>
                  </a:schemeClr>
                </a:solidFill>
              </a:rPr>
              <a:t>Facilities </a:t>
            </a:r>
            <a:r>
              <a:rPr lang="en-US" dirty="0">
                <a:solidFill>
                  <a:schemeClr val="accent6">
                    <a:lumMod val="75000"/>
                  </a:schemeClr>
                </a:solidFill>
              </a:rPr>
              <a:t>and </a:t>
            </a:r>
            <a:r>
              <a:rPr lang="en-US" dirty="0" smtClean="0">
                <a:solidFill>
                  <a:schemeClr val="accent6">
                    <a:lumMod val="75000"/>
                  </a:schemeClr>
                </a:solidFill>
              </a:rPr>
              <a:t>Safety Report </a:t>
            </a:r>
          </a:p>
          <a:p>
            <a:r>
              <a:rPr lang="en-US" dirty="0" smtClean="0">
                <a:solidFill>
                  <a:schemeClr val="accent6">
                    <a:lumMod val="75000"/>
                  </a:schemeClr>
                </a:solidFill>
              </a:rPr>
              <a:t>For September 2016 </a:t>
            </a:r>
            <a:endParaRPr lang="en-US"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6666" y="380867"/>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489226" y="1015045"/>
            <a:ext cx="11101129" cy="6629507"/>
          </a:xfrm>
          <a:prstGeom prst="rect">
            <a:avLst/>
          </a:prstGeom>
        </p:spPr>
        <p:txBody>
          <a:bodyPr wrap="square">
            <a:spAutoFit/>
          </a:bodyPr>
          <a:lstStyle/>
          <a:p>
            <a:r>
              <a:rPr lang="en-US" b="1" u="sng" dirty="0" smtClean="0">
                <a:latin typeface="Calibri" panose="020F0502020204030204" pitchFamily="34" charset="0"/>
                <a:ea typeface="Calibri" panose="020F0502020204030204" pitchFamily="34" charset="0"/>
                <a:cs typeface="Times New Roman" panose="02020603050405020304" pitchFamily="18" charset="0"/>
              </a:rPr>
              <a:t>Accident Prevention Program / Occupational training </a:t>
            </a:r>
            <a:r>
              <a:rPr lang="en-US" dirty="0" smtClean="0">
                <a:latin typeface="Calibri" panose="020F0502020204030204" pitchFamily="34" charset="0"/>
                <a:ea typeface="Calibri" panose="020F0502020204030204" pitchFamily="34" charset="0"/>
                <a:cs typeface="Times New Roman" panose="02020603050405020304" pitchFamily="18" charset="0"/>
              </a:rPr>
              <a:t>– We have completed the district Accident Prevention Program master document . </a:t>
            </a:r>
            <a:r>
              <a:rPr lang="en-US" dirty="0"/>
              <a:t>The purpose of the Accident Prevention Program is to improve the skill, awareness, and competency of all Woodland School District employees in the field of occupational safety and health.  </a:t>
            </a:r>
            <a:r>
              <a:rPr lang="en-US" dirty="0" smtClean="0">
                <a:latin typeface="Calibri" panose="020F0502020204030204" pitchFamily="34" charset="0"/>
                <a:ea typeface="Calibri" panose="020F0502020204030204" pitchFamily="34" charset="0"/>
                <a:cs typeface="Times New Roman" panose="02020603050405020304" pitchFamily="18" charset="0"/>
              </a:rPr>
              <a:t>This document spells out in detail how the Woodland School District manages safety activities throughout the district</a:t>
            </a:r>
            <a:r>
              <a:rPr lang="en-US" dirty="0" smtClean="0"/>
              <a:t>. </a:t>
            </a:r>
            <a:r>
              <a:rPr lang="en-US" dirty="0"/>
              <a:t>The program provides an authoritative source of information to assist administrators, supervisors, and employees in their efforts to conduct business in a safe and healthy manner consistent with applicable law, rule, policy, or regulation. </a:t>
            </a:r>
            <a:r>
              <a:rPr lang="en-US" dirty="0" smtClean="0"/>
              <a:t>The </a:t>
            </a:r>
            <a:r>
              <a:rPr lang="en-US" dirty="0"/>
              <a:t>elements of this program cover a broad spectrum of areas, all designed to prevent accidents and injuries</a:t>
            </a:r>
            <a:r>
              <a:rPr lang="en-US" dirty="0" smtClean="0"/>
              <a:t>. </a:t>
            </a:r>
          </a:p>
          <a:p>
            <a:endParaRPr lang="en-US" dirty="0"/>
          </a:p>
          <a:p>
            <a:r>
              <a:rPr lang="en-US" dirty="0" smtClean="0"/>
              <a:t>One major change to our existing procedures (and part of the program) is the introduction of the Job Safety Analysis document. Each employee of the district will be required to complete this when they start work at the District, or reassigned to another location. The purpose of the JSA is to: </a:t>
            </a:r>
          </a:p>
          <a:p>
            <a:endParaRPr lang="en-US" dirty="0"/>
          </a:p>
          <a:p>
            <a:pPr marL="342900" indent="-342900">
              <a:buAutoNum type="arabicPeriod"/>
            </a:pPr>
            <a:r>
              <a:rPr lang="en-US" dirty="0" smtClean="0"/>
              <a:t>Acclimate staff members to emergency equipment in their areas (fire extinguishers, pull stations, AED’s etc.)</a:t>
            </a:r>
          </a:p>
          <a:p>
            <a:pPr marL="342900" indent="-342900">
              <a:buAutoNum type="arabicPeriod"/>
            </a:pPr>
            <a:r>
              <a:rPr lang="en-US" dirty="0" smtClean="0"/>
              <a:t>Identify potential hazards associated with their jobs (i.e. Chemicals, pinch hazards, heat sources, etc.)</a:t>
            </a:r>
          </a:p>
          <a:p>
            <a:pPr marL="342900" indent="-342900">
              <a:buAutoNum type="arabicPeriod"/>
            </a:pPr>
            <a:r>
              <a:rPr lang="en-US" dirty="0" smtClean="0"/>
              <a:t>Ergonomic risks associated with their job </a:t>
            </a:r>
          </a:p>
          <a:p>
            <a:pPr marL="342900" indent="-342900">
              <a:buAutoNum type="arabicPeriod"/>
            </a:pPr>
            <a:r>
              <a:rPr lang="en-US" dirty="0" smtClean="0"/>
              <a:t>Additional Safe Schools training as needed (specific to their work)  </a:t>
            </a:r>
            <a:endParaRPr lang="en-US" dirty="0"/>
          </a:p>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The Accident Prevention Program has been sent to the Superintendent for final review and recommend that it be added as a district procedure under the Safety policy.</a:t>
            </a: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768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6666" y="505345"/>
            <a:ext cx="10932160" cy="6781857"/>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u="sng" dirty="0" smtClean="0">
                <a:latin typeface="Calibri" panose="020F0502020204030204" pitchFamily="34" charset="0"/>
                <a:ea typeface="Calibri" panose="020F0502020204030204" pitchFamily="34" charset="0"/>
                <a:cs typeface="Times New Roman" panose="02020603050405020304" pitchFamily="18" charset="0"/>
              </a:rPr>
              <a:t>Department occupational Training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Occupational training for the entire facilities department was completed in one 8 hour training session on October 10</a:t>
            </a:r>
            <a:r>
              <a:rPr lang="en-US" baseline="30000" dirty="0" smtClean="0">
                <a:latin typeface="Calibri" panose="020F0502020204030204" pitchFamily="34" charset="0"/>
                <a:ea typeface="Calibri" panose="020F0502020204030204" pitchFamily="34" charset="0"/>
                <a:cs typeface="Times New Roman" panose="02020603050405020304" pitchFamily="18" charset="0"/>
              </a:rPr>
              <a:t>th</a:t>
            </a:r>
            <a:r>
              <a:rPr lang="en-US" dirty="0" smtClean="0">
                <a:latin typeface="Calibri" panose="020F0502020204030204" pitchFamily="34" charset="0"/>
                <a:ea typeface="Calibri" panose="020F0502020204030204" pitchFamily="34" charset="0"/>
                <a:cs typeface="Times New Roman" panose="02020603050405020304" pitchFamily="18" charset="0"/>
              </a:rPr>
              <a:t>. This ensures that our custodians, maintenance and ground crews have the required OSHA training to perform their jobs safely.  </a:t>
            </a: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u="sng" dirty="0" smtClean="0">
                <a:latin typeface="Calibri" panose="020F0502020204030204" pitchFamily="34" charset="0"/>
                <a:ea typeface="Calibri" panose="020F0502020204030204" pitchFamily="34" charset="0"/>
                <a:cs typeface="Times New Roman" panose="02020603050405020304" pitchFamily="18" charset="0"/>
              </a:rPr>
              <a:t>Intermediate School Old Playground </a:t>
            </a: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Due to numerous serious injuries associated with the Intermediate school play structure, changes will be made to lower “monkey bars” and other play equipment, in addition the high arc bars will also be removed to make the structure more age appropriate.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u="sng" dirty="0" smtClean="0">
                <a:latin typeface="Calibri" panose="020F0502020204030204" pitchFamily="34" charset="0"/>
                <a:ea typeface="Calibri" panose="020F0502020204030204" pitchFamily="34" charset="0"/>
                <a:cs typeface="Times New Roman" panose="02020603050405020304" pitchFamily="18" charset="0"/>
              </a:rPr>
              <a:t>More on Lead Testing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Detailed sampling was complete at the Primary and Intermediate schools to comply early with the requirement of WAC. This testing has to be completed at all schools by July 2017. We will have the required testing completed at all schools by the end of 2016. I expect to have the results of this testing by October 28</a:t>
            </a:r>
            <a:r>
              <a:rPr lang="en-US" baseline="30000" dirty="0" smtClean="0">
                <a:latin typeface="Calibri" panose="020F0502020204030204" pitchFamily="34" charset="0"/>
                <a:ea typeface="Calibri" panose="020F0502020204030204" pitchFamily="34" charset="0"/>
                <a:cs typeface="Times New Roman" panose="02020603050405020304" pitchFamily="18" charset="0"/>
              </a:rPr>
              <a:t>th</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LED </a:t>
            </a:r>
            <a:r>
              <a:rPr lang="en-US" u="sng" dirty="0" smtClean="0">
                <a:latin typeface="Calibri" panose="020F0502020204030204" pitchFamily="34" charset="0"/>
                <a:ea typeface="Calibri" panose="020F0502020204030204" pitchFamily="34" charset="0"/>
                <a:cs typeface="Times New Roman" panose="02020603050405020304" pitchFamily="18" charset="0"/>
              </a:rPr>
              <a:t>Lighting Upgrades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LED test lighting has been installed in the hallway between LRA and the yellow gym and the hallway that leads to the District office. Two wattages are being tested, then we will move forward with replacement of the currently installed incandescent and fluorescent lamps. I will complete an ROI on this once the lamps are selected.</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8" name="Rectangle 7"/>
          <p:cNvSpPr/>
          <p:nvPr/>
        </p:nvSpPr>
        <p:spPr>
          <a:xfrm>
            <a:off x="326666" y="96387"/>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593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749175" y="270998"/>
            <a:ext cx="8693649" cy="6316003"/>
          </a:xfrm>
          <a:prstGeom prst="rect">
            <a:avLst/>
          </a:prstGeom>
        </p:spPr>
      </p:pic>
    </p:spTree>
    <p:extLst>
      <p:ext uri="{BB962C8B-B14F-4D97-AF65-F5344CB8AC3E}">
        <p14:creationId xmlns:p14="http://schemas.microsoft.com/office/powerpoint/2010/main" val="97465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783764" y="878151"/>
            <a:ext cx="10615756" cy="6863417"/>
          </a:xfrm>
          <a:prstGeom prst="rect">
            <a:avLst/>
          </a:prstGeom>
          <a:noFill/>
        </p:spPr>
        <p:txBody>
          <a:bodyPr wrap="square" rtlCol="0">
            <a:spAutoFit/>
          </a:bodyPr>
          <a:lstStyle/>
          <a:p>
            <a:endParaRPr lang="en-US" sz="2000" dirty="0"/>
          </a:p>
          <a:p>
            <a:r>
              <a:rPr lang="en-US" sz="2000" u="sng" dirty="0" smtClean="0"/>
              <a:t>Accidents for the month </a:t>
            </a:r>
          </a:p>
          <a:p>
            <a:pPr marL="285750" indent="-285750">
              <a:buFont typeface="Arial" panose="020B0604020202020204" pitchFamily="34" charset="0"/>
              <a:buChar char="•"/>
            </a:pPr>
            <a:r>
              <a:rPr lang="en-US" sz="2000" dirty="0" smtClean="0"/>
              <a:t>There were a total of 12 injury accidents for the month of September -5 students and 7 staff members. </a:t>
            </a:r>
          </a:p>
          <a:p>
            <a:pPr marL="285750" indent="-285750">
              <a:buFont typeface="Arial" panose="020B0604020202020204" pitchFamily="34" charset="0"/>
              <a:buChar char="•"/>
            </a:pPr>
            <a:endParaRPr lang="en-US" sz="2000" dirty="0"/>
          </a:p>
          <a:p>
            <a:r>
              <a:rPr lang="en-US" sz="2000" u="sng" dirty="0" smtClean="0"/>
              <a:t>Staff and Student Accident summary (12)</a:t>
            </a:r>
          </a:p>
          <a:p>
            <a:pPr marL="342900" indent="-342900">
              <a:buFont typeface="Arial" panose="020B0604020202020204" pitchFamily="34" charset="0"/>
              <a:buChar char="•"/>
            </a:pPr>
            <a:r>
              <a:rPr lang="en-US" sz="2000" dirty="0" smtClean="0"/>
              <a:t>WPS – Student contusion to left side, fall from play equipment.</a:t>
            </a:r>
          </a:p>
          <a:p>
            <a:pPr marL="342900" indent="-342900">
              <a:buFont typeface="Arial" panose="020B0604020202020204" pitchFamily="34" charset="0"/>
              <a:buChar char="•"/>
            </a:pPr>
            <a:r>
              <a:rPr lang="en-US" sz="2000" dirty="0" smtClean="0"/>
              <a:t>WPS – Employee slipped on drops of water in lunchroom pulled muscle. </a:t>
            </a:r>
          </a:p>
          <a:p>
            <a:pPr marL="342900" indent="-342900">
              <a:buFont typeface="Arial" panose="020B0604020202020204" pitchFamily="34" charset="0"/>
              <a:buChar char="•"/>
            </a:pPr>
            <a:r>
              <a:rPr lang="en-US" sz="2000" dirty="0" smtClean="0"/>
              <a:t>WPS – Employee injured by angry student, student struck Paraeducator in chest </a:t>
            </a:r>
          </a:p>
          <a:p>
            <a:pPr marL="342900" indent="-342900">
              <a:buFont typeface="Arial" panose="020B0604020202020204" pitchFamily="34" charset="0"/>
              <a:buChar char="•"/>
            </a:pPr>
            <a:r>
              <a:rPr lang="en-US" sz="2000" dirty="0" smtClean="0"/>
              <a:t>WPS – Employee struck in chest by angry student, </a:t>
            </a:r>
            <a:r>
              <a:rPr lang="en-US" sz="2000" dirty="0"/>
              <a:t>student struck Paraeducator in </a:t>
            </a:r>
            <a:r>
              <a:rPr lang="en-US" sz="2000" dirty="0" smtClean="0"/>
              <a:t>chest (2X) </a:t>
            </a:r>
          </a:p>
          <a:p>
            <a:pPr marL="342900" indent="-342900">
              <a:buFont typeface="Arial" panose="020B0604020202020204" pitchFamily="34" charset="0"/>
              <a:buChar char="•"/>
            </a:pPr>
            <a:r>
              <a:rPr lang="en-US" sz="2000" dirty="0" smtClean="0"/>
              <a:t>WPS – Employee struck in head by student throwing scissors, cut and bruise above eye</a:t>
            </a:r>
          </a:p>
          <a:p>
            <a:pPr marL="342900" indent="-342900">
              <a:buFont typeface="Arial" panose="020B0604020202020204" pitchFamily="34" charset="0"/>
              <a:buChar char="•"/>
            </a:pPr>
            <a:r>
              <a:rPr lang="en-US" sz="2000" dirty="0" smtClean="0"/>
              <a:t>WIS -  Student fell from play equipment, fractured left arm</a:t>
            </a:r>
          </a:p>
          <a:p>
            <a:pPr marL="342900" indent="-342900">
              <a:buFont typeface="Arial" panose="020B0604020202020204" pitchFamily="34" charset="0"/>
              <a:buChar char="•"/>
            </a:pPr>
            <a:r>
              <a:rPr lang="en-US" sz="2000" dirty="0" smtClean="0"/>
              <a:t>WMS – Employee injured back from lowering lunch table, back strain</a:t>
            </a:r>
          </a:p>
          <a:p>
            <a:pPr marL="342900" indent="-342900">
              <a:buFont typeface="Arial" panose="020B0604020202020204" pitchFamily="34" charset="0"/>
              <a:buChar char="•"/>
            </a:pPr>
            <a:r>
              <a:rPr lang="en-US" sz="2000" dirty="0" smtClean="0"/>
              <a:t>WMS – Employee tripped on transition between carpet and hard floor, strain knee and ankle</a:t>
            </a:r>
          </a:p>
          <a:p>
            <a:pPr marL="342900" indent="-342900">
              <a:buFont typeface="Arial" panose="020B0604020202020204" pitchFamily="34" charset="0"/>
              <a:buChar char="•"/>
            </a:pPr>
            <a:r>
              <a:rPr lang="en-US" sz="2000" dirty="0" smtClean="0"/>
              <a:t>WMS – Employee slipped on binder left on floor, strain to arm, leg, back and neck </a:t>
            </a:r>
          </a:p>
          <a:p>
            <a:pPr marL="342900" indent="-342900">
              <a:buFont typeface="Arial" panose="020B0604020202020204" pitchFamily="34" charset="0"/>
              <a:buChar char="•"/>
            </a:pPr>
            <a:r>
              <a:rPr lang="en-US" sz="2000" dirty="0" smtClean="0"/>
              <a:t>WHS – Sports injury football, head injury concussion</a:t>
            </a:r>
          </a:p>
          <a:p>
            <a:pPr marL="342900" indent="-342900">
              <a:buFont typeface="Arial" panose="020B0604020202020204" pitchFamily="34" charset="0"/>
              <a:buChar char="•"/>
            </a:pPr>
            <a:r>
              <a:rPr lang="en-US" sz="2000" dirty="0" smtClean="0"/>
              <a:t>WHS – Sports injury football, broken collar bone </a:t>
            </a:r>
          </a:p>
          <a:p>
            <a:pPr marL="342900" indent="-342900">
              <a:buFont typeface="Arial" panose="020B0604020202020204" pitchFamily="34" charset="0"/>
              <a:buChar char="•"/>
            </a:pPr>
            <a:r>
              <a:rPr lang="en-US" sz="2000" dirty="0" smtClean="0"/>
              <a:t>WHS – Sports injury Football, broken leg. </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endParaRPr lang="en-US" sz="2000" b="1" u="sng" dirty="0"/>
          </a:p>
        </p:txBody>
      </p:sp>
      <p:sp>
        <p:nvSpPr>
          <p:cNvPr id="5" name="TextBox 4"/>
          <p:cNvSpPr txBox="1"/>
          <p:nvPr/>
        </p:nvSpPr>
        <p:spPr>
          <a:xfrm>
            <a:off x="312110" y="0"/>
            <a:ext cx="1651221" cy="646331"/>
          </a:xfrm>
          <a:prstGeom prst="rect">
            <a:avLst/>
          </a:prstGeom>
          <a:noFill/>
        </p:spPr>
        <p:txBody>
          <a:bodyPr wrap="none" rtlCol="0">
            <a:spAutoFit/>
          </a:bodyPr>
          <a:lstStyle/>
          <a:p>
            <a:r>
              <a:rPr lang="en-US" sz="3600" i="1" dirty="0" smtClean="0"/>
              <a:t>SAFETY </a:t>
            </a:r>
            <a:endParaRPr lang="en-US" sz="3600" i="1" dirty="0"/>
          </a:p>
        </p:txBody>
      </p:sp>
    </p:spTree>
    <p:extLst>
      <p:ext uri="{BB962C8B-B14F-4D97-AF65-F5344CB8AC3E}">
        <p14:creationId xmlns:p14="http://schemas.microsoft.com/office/powerpoint/2010/main" val="3193311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12110" y="0"/>
            <a:ext cx="2187265" cy="523220"/>
          </a:xfrm>
          <a:prstGeom prst="rect">
            <a:avLst/>
          </a:prstGeom>
          <a:noFill/>
        </p:spPr>
        <p:txBody>
          <a:bodyPr wrap="none" rtlCol="0">
            <a:spAutoFit/>
          </a:bodyPr>
          <a:lstStyle/>
          <a:p>
            <a:r>
              <a:rPr lang="en-US" sz="2800" i="1" dirty="0" smtClean="0"/>
              <a:t>Safety Charts </a:t>
            </a:r>
            <a:endParaRPr lang="en-US" sz="2800" i="1" dirty="0"/>
          </a:p>
        </p:txBody>
      </p:sp>
      <p:pic>
        <p:nvPicPr>
          <p:cNvPr id="4" name="Picture 3"/>
          <p:cNvPicPr>
            <a:picLocks noChangeAspect="1"/>
          </p:cNvPicPr>
          <p:nvPr/>
        </p:nvPicPr>
        <p:blipFill>
          <a:blip r:embed="rId2"/>
          <a:stretch>
            <a:fillRect/>
          </a:stretch>
        </p:blipFill>
        <p:spPr>
          <a:xfrm>
            <a:off x="589279" y="670559"/>
            <a:ext cx="4912557" cy="2830687"/>
          </a:xfrm>
          <a:prstGeom prst="rect">
            <a:avLst/>
          </a:prstGeom>
        </p:spPr>
      </p:pic>
      <p:pic>
        <p:nvPicPr>
          <p:cNvPr id="5" name="Picture 4"/>
          <p:cNvPicPr>
            <a:picLocks noChangeAspect="1"/>
          </p:cNvPicPr>
          <p:nvPr/>
        </p:nvPicPr>
        <p:blipFill>
          <a:blip r:embed="rId3"/>
          <a:stretch>
            <a:fillRect/>
          </a:stretch>
        </p:blipFill>
        <p:spPr>
          <a:xfrm>
            <a:off x="5999279" y="670558"/>
            <a:ext cx="5115757" cy="2830689"/>
          </a:xfrm>
          <a:prstGeom prst="rect">
            <a:avLst/>
          </a:prstGeom>
        </p:spPr>
      </p:pic>
      <p:pic>
        <p:nvPicPr>
          <p:cNvPr id="7" name="Picture 6"/>
          <p:cNvPicPr>
            <a:picLocks noChangeAspect="1"/>
          </p:cNvPicPr>
          <p:nvPr/>
        </p:nvPicPr>
        <p:blipFill>
          <a:blip r:embed="rId4"/>
          <a:stretch>
            <a:fillRect/>
          </a:stretch>
        </p:blipFill>
        <p:spPr>
          <a:xfrm>
            <a:off x="589278" y="3693159"/>
            <a:ext cx="4912557" cy="2900389"/>
          </a:xfrm>
          <a:prstGeom prst="rect">
            <a:avLst/>
          </a:prstGeom>
        </p:spPr>
      </p:pic>
      <p:pic>
        <p:nvPicPr>
          <p:cNvPr id="10" name="Picture 9"/>
          <p:cNvPicPr>
            <a:picLocks noChangeAspect="1"/>
          </p:cNvPicPr>
          <p:nvPr/>
        </p:nvPicPr>
        <p:blipFill>
          <a:blip r:embed="rId5"/>
          <a:stretch>
            <a:fillRect/>
          </a:stretch>
        </p:blipFill>
        <p:spPr>
          <a:xfrm>
            <a:off x="5999279" y="3693159"/>
            <a:ext cx="5115757" cy="2900388"/>
          </a:xfrm>
          <a:prstGeom prst="rect">
            <a:avLst/>
          </a:prstGeom>
        </p:spPr>
      </p:pic>
    </p:spTree>
    <p:extLst>
      <p:ext uri="{BB962C8B-B14F-4D97-AF65-F5344CB8AC3E}">
        <p14:creationId xmlns:p14="http://schemas.microsoft.com/office/powerpoint/2010/main" val="12491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5781</TotalTime>
  <Words>637</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Woodland Public Schools</vt:lpstr>
      <vt:lpstr>PowerPoint Presentation</vt:lpstr>
      <vt:lpstr>PowerPoint Presentation</vt:lpstr>
      <vt:lpstr>PowerPoint Presentation</vt:lpstr>
      <vt:lpstr>PowerPoint Presentation</vt:lpstr>
      <vt:lpstr>PowerPoint Presentation</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Galloway, Nicole</cp:lastModifiedBy>
  <cp:revision>84</cp:revision>
  <dcterms:created xsi:type="dcterms:W3CDTF">2016-04-19T23:51:26Z</dcterms:created>
  <dcterms:modified xsi:type="dcterms:W3CDTF">2016-10-19T22:17:48Z</dcterms:modified>
</cp:coreProperties>
</file>